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6" r:id="rId2"/>
    <p:sldId id="289" r:id="rId3"/>
    <p:sldId id="261" r:id="rId4"/>
    <p:sldId id="257" r:id="rId5"/>
    <p:sldId id="263" r:id="rId6"/>
    <p:sldId id="260" r:id="rId7"/>
    <p:sldId id="259" r:id="rId8"/>
    <p:sldId id="287" r:id="rId9"/>
    <p:sldId id="262" r:id="rId10"/>
    <p:sldId id="264" r:id="rId11"/>
    <p:sldId id="267" r:id="rId12"/>
    <p:sldId id="271" r:id="rId13"/>
    <p:sldId id="284" r:id="rId14"/>
    <p:sldId id="278" r:id="rId15"/>
    <p:sldId id="282" r:id="rId16"/>
    <p:sldId id="281" r:id="rId17"/>
    <p:sldId id="279" r:id="rId18"/>
    <p:sldId id="283" r:id="rId19"/>
    <p:sldId id="277" r:id="rId20"/>
    <p:sldId id="280" r:id="rId21"/>
    <p:sldId id="285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DAD"/>
    <a:srgbClr val="FF7979"/>
    <a:srgbClr val="E2F0D9"/>
    <a:srgbClr val="DEEBF7"/>
    <a:srgbClr val="FBE5D6"/>
    <a:srgbClr val="3FF150"/>
    <a:srgbClr val="5B9BD5"/>
    <a:srgbClr val="C59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272" autoAdjust="0"/>
  </p:normalViewPr>
  <p:slideViewPr>
    <p:cSldViewPr snapToGrid="0">
      <p:cViewPr varScale="1">
        <p:scale>
          <a:sx n="143" d="100"/>
          <a:sy n="143" d="100"/>
        </p:scale>
        <p:origin x="10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A56BC-F38B-4ED1-8D50-A25BE203C32D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D014A-887D-43E0-A2E3-8EE04D3B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5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D014A-887D-43E0-A2E3-8EE04D3BD6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“actual overlap</a:t>
            </a:r>
            <a:r>
              <a:rPr lang="en-US" baseline="0" dirty="0"/>
              <a:t> increases with depth”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D014A-887D-43E0-A2E3-8EE04D3BD6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24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D014A-887D-43E0-A2E3-8EE04D3BD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D014A-887D-43E0-A2E3-8EE04D3BD6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1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6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9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7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3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7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2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8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1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7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9FE91-82C4-40D1-914F-B546EF41EC1F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BF39E-0556-429D-A2F9-4F3FD6B58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Refraction 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9/15/2017</a:t>
            </a:r>
          </a:p>
        </p:txBody>
      </p:sp>
    </p:spTree>
    <p:extLst>
      <p:ext uri="{BB962C8B-B14F-4D97-AF65-F5344CB8AC3E}">
        <p14:creationId xmlns:p14="http://schemas.microsoft.com/office/powerpoint/2010/main" val="14292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Pointcloud</a:t>
            </a:r>
            <a:r>
              <a:rPr lang="en-US" dirty="0"/>
              <a:t> accuracy is broken into 3 regions</a:t>
            </a:r>
            <a:br>
              <a:rPr lang="en-US" dirty="0"/>
            </a:br>
            <a:endParaRPr lang="en-US" dirty="0"/>
          </a:p>
        </p:txBody>
      </p:sp>
      <p:pic>
        <p:nvPicPr>
          <p:cNvPr id="712" name="Picture 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488" y="1136472"/>
            <a:ext cx="5512824" cy="5381636"/>
          </a:xfrm>
          <a:prstGeom prst="rect">
            <a:avLst/>
          </a:prstGeom>
        </p:spPr>
      </p:pic>
      <p:sp>
        <p:nvSpPr>
          <p:cNvPr id="714" name="Frame 713"/>
          <p:cNvSpPr/>
          <p:nvPr/>
        </p:nvSpPr>
        <p:spPr>
          <a:xfrm>
            <a:off x="6546850" y="1206322"/>
            <a:ext cx="5384800" cy="5254636"/>
          </a:xfrm>
          <a:prstGeom prst="frame">
            <a:avLst>
              <a:gd name="adj1" fmla="val 16362"/>
            </a:avLst>
          </a:prstGeom>
          <a:solidFill>
            <a:srgbClr val="FF7979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5" name="Frame 714"/>
          <p:cNvSpPr/>
          <p:nvPr/>
        </p:nvSpPr>
        <p:spPr>
          <a:xfrm>
            <a:off x="7391400" y="2045677"/>
            <a:ext cx="3670300" cy="3546486"/>
          </a:xfrm>
          <a:prstGeom prst="frame">
            <a:avLst>
              <a:gd name="adj1" fmla="val 25852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6" name="Rectangle 715"/>
          <p:cNvSpPr/>
          <p:nvPr/>
        </p:nvSpPr>
        <p:spPr>
          <a:xfrm>
            <a:off x="8318501" y="2981953"/>
            <a:ext cx="1822450" cy="170735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TextBox 716"/>
          <p:cNvSpPr txBox="1"/>
          <p:nvPr/>
        </p:nvSpPr>
        <p:spPr>
          <a:xfrm>
            <a:off x="335765" y="4097527"/>
            <a:ext cx="4116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9ADAD"/>
                </a:solidFill>
              </a:rPr>
              <a:t>Region A:</a:t>
            </a:r>
          </a:p>
          <a:p>
            <a:r>
              <a:rPr lang="en-US" sz="2800" b="1" dirty="0">
                <a:solidFill>
                  <a:srgbClr val="E9ADAD"/>
                </a:solidFill>
              </a:rPr>
              <a:t>	All Data</a:t>
            </a:r>
            <a:endParaRPr lang="en-US" sz="2800" b="1" dirty="0"/>
          </a:p>
        </p:txBody>
      </p:sp>
      <p:sp>
        <p:nvSpPr>
          <p:cNvPr id="720" name="Rectangle 719"/>
          <p:cNvSpPr/>
          <p:nvPr/>
        </p:nvSpPr>
        <p:spPr>
          <a:xfrm>
            <a:off x="335765" y="4982108"/>
            <a:ext cx="41680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Region B: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	Clip with Flight Lines</a:t>
            </a:r>
          </a:p>
        </p:txBody>
      </p:sp>
      <p:sp>
        <p:nvSpPr>
          <p:cNvPr id="721" name="Rectangle 720"/>
          <p:cNvSpPr/>
          <p:nvPr/>
        </p:nvSpPr>
        <p:spPr>
          <a:xfrm>
            <a:off x="335765" y="5895729"/>
            <a:ext cx="55839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Region C: 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	Clip by Full Viewing Geometry</a:t>
            </a:r>
          </a:p>
        </p:txBody>
      </p:sp>
      <p:sp>
        <p:nvSpPr>
          <p:cNvPr id="722" name="TextBox 721"/>
          <p:cNvSpPr txBox="1"/>
          <p:nvPr/>
        </p:nvSpPr>
        <p:spPr>
          <a:xfrm>
            <a:off x="6546850" y="6431518"/>
            <a:ext cx="5384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Easting </a:t>
            </a:r>
          </a:p>
        </p:txBody>
      </p:sp>
      <p:sp>
        <p:nvSpPr>
          <p:cNvPr id="723" name="TextBox 722"/>
          <p:cNvSpPr txBox="1"/>
          <p:nvPr/>
        </p:nvSpPr>
        <p:spPr>
          <a:xfrm rot="16200000">
            <a:off x="3718810" y="3577172"/>
            <a:ext cx="52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Northing </a:t>
            </a:r>
          </a:p>
        </p:txBody>
      </p:sp>
      <p:grpSp>
        <p:nvGrpSpPr>
          <p:cNvPr id="726" name="Group 725"/>
          <p:cNvGrpSpPr/>
          <p:nvPr/>
        </p:nvGrpSpPr>
        <p:grpSpPr>
          <a:xfrm>
            <a:off x="6489187" y="4659797"/>
            <a:ext cx="1886462" cy="1841570"/>
            <a:chOff x="4332370" y="1206322"/>
            <a:chExt cx="1886462" cy="1841570"/>
          </a:xfrm>
        </p:grpSpPr>
        <p:pic>
          <p:nvPicPr>
            <p:cNvPr id="713" name="Picture 7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370" y="1206322"/>
              <a:ext cx="1886462" cy="1841570"/>
            </a:xfrm>
            <a:prstGeom prst="rect">
              <a:avLst/>
            </a:prstGeom>
          </p:spPr>
        </p:pic>
        <p:sp>
          <p:nvSpPr>
            <p:cNvPr id="724" name="TextBox 723"/>
            <p:cNvSpPr txBox="1"/>
            <p:nvPr/>
          </p:nvSpPr>
          <p:spPr>
            <a:xfrm>
              <a:off x="4387850" y="2288321"/>
              <a:ext cx="1774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Image FOV </a:t>
              </a:r>
            </a:p>
          </p:txBody>
        </p:sp>
      </p:grpSp>
      <p:sp>
        <p:nvSpPr>
          <p:cNvPr id="727" name="Rectangle 726"/>
          <p:cNvSpPr/>
          <p:nvPr/>
        </p:nvSpPr>
        <p:spPr>
          <a:xfrm>
            <a:off x="335766" y="1641646"/>
            <a:ext cx="578530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Each Dot represents a camera position</a:t>
            </a:r>
          </a:p>
          <a:p>
            <a:r>
              <a:rPr lang="en-US" sz="2800" dirty="0"/>
              <a:t>This arrangement represents: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80% overlap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80% </a:t>
            </a:r>
            <a:r>
              <a:rPr lang="en-US" sz="2800" dirty="0" err="1"/>
              <a:t>sidelap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Square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" grpId="0" animBg="1"/>
      <p:bldP spid="715" grpId="0" animBg="1"/>
      <p:bldP spid="716" grpId="0" animBg="1"/>
      <p:bldP spid="717" grpId="0"/>
      <p:bldP spid="720" grpId="0"/>
      <p:bldP spid="7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Bucket Experiment Simulations (121)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Experiment Parameters</a:t>
            </a:r>
          </a:p>
          <a:p>
            <a:r>
              <a:rPr lang="en-US" dirty="0"/>
              <a:t>Altitude = 50m</a:t>
            </a:r>
          </a:p>
          <a:p>
            <a:r>
              <a:rPr lang="en-US" dirty="0"/>
              <a:t>Water Depth/Altitude = [0.01, 0.05, 0.10, … , 0.50] (11)</a:t>
            </a:r>
          </a:p>
          <a:p>
            <a:r>
              <a:rPr lang="en-US" dirty="0" err="1"/>
              <a:t>hFOV</a:t>
            </a:r>
            <a:r>
              <a:rPr lang="en-US" dirty="0"/>
              <a:t> = [30,40,50,…,120] (10)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Agisoft</a:t>
            </a:r>
            <a:r>
              <a:rPr lang="en-US" dirty="0"/>
              <a:t> Processing Parameters</a:t>
            </a:r>
          </a:p>
          <a:p>
            <a:r>
              <a:rPr lang="en-US" dirty="0"/>
              <a:t>Trajectory Input With No Uncertainty Added</a:t>
            </a:r>
          </a:p>
          <a:p>
            <a:r>
              <a:rPr lang="en-US" dirty="0"/>
              <a:t>Camera Position Accuracy = 0.01m</a:t>
            </a:r>
          </a:p>
          <a:p>
            <a:r>
              <a:rPr lang="en-US" dirty="0"/>
              <a:t>Camera IO set as Fixed</a:t>
            </a:r>
          </a:p>
          <a:p>
            <a:r>
              <a:rPr lang="en-US" dirty="0"/>
              <a:t>General Alignment = Medium</a:t>
            </a:r>
          </a:p>
          <a:p>
            <a:r>
              <a:rPr lang="en-US" dirty="0"/>
              <a:t>Optimization On</a:t>
            </a:r>
          </a:p>
          <a:p>
            <a:r>
              <a:rPr lang="en-US" dirty="0"/>
              <a:t>Dense Reconstruction = Medium, Filter = Aggressive</a:t>
            </a:r>
          </a:p>
        </p:txBody>
      </p:sp>
    </p:spTree>
    <p:extLst>
      <p:ext uri="{BB962C8B-B14F-4D97-AF65-F5344CB8AC3E}">
        <p14:creationId xmlns:p14="http://schemas.microsoft.com/office/powerpoint/2010/main" val="6210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Pointcloud</a:t>
            </a:r>
            <a:r>
              <a:rPr lang="en-US" dirty="0"/>
              <a:t> For Each Simulation is Processed in </a:t>
            </a:r>
            <a:r>
              <a:rPr lang="en-US" dirty="0" err="1"/>
              <a:t>Matlab</a:t>
            </a:r>
            <a:r>
              <a:rPr lang="en-US" dirty="0"/>
              <a:t> (Region B Used)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1138236"/>
            <a:ext cx="10032999" cy="5643563"/>
          </a:xfrm>
        </p:spPr>
      </p:pic>
    </p:spTree>
    <p:extLst>
      <p:ext uri="{BB962C8B-B14F-4D97-AF65-F5344CB8AC3E}">
        <p14:creationId xmlns:p14="http://schemas.microsoft.com/office/powerpoint/2010/main" val="122646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F9A4-18D6-4047-9964-CACAB1FC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FD0-6FDA-43C0-8E97-5428E166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F28A8-DC54-4965-8611-5CCC217C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7526-4259-4459-88C3-0173E641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2FF5-432F-4B7A-A0A4-B90D244EB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124FB-1527-452C-90C0-CC3BFA1F5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9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39FC-EF7D-4A00-9607-AD4EE3E8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432C-F9D8-43AA-AE25-FC5AC6CD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2BD7E-8410-4E52-A8A3-DEF96521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15E0-93F1-476C-8479-2926B05A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069C4-408A-4937-8F20-47598D749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27772-6B64-4C2D-ADC5-715629DB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CE27-3B86-4421-803E-8DFCE40C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E303-70B0-423E-B276-0AE86340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7D9F-CF93-4718-AC0B-E697212E8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7" t="4493" r="6927" b="8207"/>
          <a:stretch/>
        </p:blipFill>
        <p:spPr>
          <a:xfrm>
            <a:off x="9980073" y="287867"/>
            <a:ext cx="1373727" cy="6019800"/>
          </a:xfrm>
        </p:spPr>
      </p:pic>
    </p:spTree>
    <p:extLst>
      <p:ext uri="{BB962C8B-B14F-4D97-AF65-F5344CB8AC3E}">
        <p14:creationId xmlns:p14="http://schemas.microsoft.com/office/powerpoint/2010/main" val="33588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6452-1617-49BE-A929-98EFA9D6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20EB2-8E68-4B3F-AF94-4E4DF02F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A189F-B03C-4283-B208-D13D52BF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6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0B0D-F8B9-484A-96E6-746698C6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0FD37BF-9C1B-40F4-A50D-30789DAD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5C02FE53-54DB-4706-BD21-DBED681FB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5293" cy="4351338"/>
          </a:xfrm>
        </p:spPr>
        <p:txBody>
          <a:bodyPr/>
          <a:lstStyle/>
          <a:p>
            <a:r>
              <a:rPr lang="en-US" dirty="0" smtClean="0"/>
              <a:t>Workflow is mostly automated</a:t>
            </a:r>
          </a:p>
          <a:p>
            <a:r>
              <a:rPr lang="en-US" dirty="0" smtClean="0"/>
              <a:t>XML schema used as input to both </a:t>
            </a:r>
            <a:r>
              <a:rPr lang="en-US" i="1" dirty="0" err="1" smtClean="0"/>
              <a:t>simUAS</a:t>
            </a:r>
            <a:r>
              <a:rPr lang="en-US" dirty="0" smtClean="0"/>
              <a:t> and </a:t>
            </a:r>
            <a:r>
              <a:rPr lang="en-US" i="1" dirty="0" err="1" smtClean="0"/>
              <a:t>agiproc</a:t>
            </a:r>
            <a:endParaRPr lang="en-US" i="1" dirty="0" smtClean="0"/>
          </a:p>
          <a:p>
            <a:pPr lvl="1"/>
            <a:r>
              <a:rPr lang="en-US" dirty="0" err="1"/>
              <a:t>Matlab</a:t>
            </a:r>
            <a:r>
              <a:rPr lang="en-US" dirty="0"/>
              <a:t> is used </a:t>
            </a:r>
            <a:r>
              <a:rPr lang="en-US" dirty="0" smtClean="0"/>
              <a:t>to generate XML files due </a:t>
            </a:r>
            <a:r>
              <a:rPr lang="en-US" dirty="0"/>
              <a:t>to </a:t>
            </a:r>
            <a:r>
              <a:rPr lang="en-US" dirty="0" smtClean="0"/>
              <a:t>familiarity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44293" y="1492043"/>
            <a:ext cx="5382591" cy="1054902"/>
            <a:chOff x="3404704" y="2237439"/>
            <a:chExt cx="5382591" cy="1054902"/>
          </a:xfrm>
        </p:grpSpPr>
        <p:grpSp>
          <p:nvGrpSpPr>
            <p:cNvPr id="5" name="Group 4"/>
            <p:cNvGrpSpPr/>
            <p:nvPr/>
          </p:nvGrpSpPr>
          <p:grpSpPr>
            <a:xfrm>
              <a:off x="3404704" y="2237439"/>
              <a:ext cx="5382591" cy="1054902"/>
              <a:chOff x="0" y="1160392"/>
              <a:chExt cx="5382591" cy="105490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1160392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7"/>
              <p:cNvSpPr txBox="1"/>
              <p:nvPr/>
            </p:nvSpPr>
            <p:spPr>
              <a:xfrm>
                <a:off x="1182008" y="1160392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simUAS</a:t>
                </a:r>
                <a:r>
                  <a:rPr lang="en-US" sz="1800" kern="1200" dirty="0" smtClean="0"/>
                  <a:t> (Blender + Python + </a:t>
                </a:r>
                <a:r>
                  <a:rPr lang="en-US" sz="1800" kern="1200" dirty="0" err="1" smtClean="0"/>
                  <a:t>Matlab</a:t>
                </a:r>
                <a:r>
                  <a:rPr lang="en-US" sz="1800" kern="1200" dirty="0" smtClean="0"/>
                  <a:t>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Batch Process Simulations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Simulated Imagery and Metadata</a:t>
                </a:r>
                <a:endParaRPr lang="en-US" sz="1400" kern="1200" dirty="0"/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3510194" y="2342929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" name="Picture 4" descr="Image result for blender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463" y="2356345"/>
              <a:ext cx="999571" cy="817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144293" y="4053040"/>
            <a:ext cx="5382591" cy="1054902"/>
            <a:chOff x="3404704" y="4558223"/>
            <a:chExt cx="5382591" cy="1054902"/>
          </a:xfrm>
        </p:grpSpPr>
        <p:grpSp>
          <p:nvGrpSpPr>
            <p:cNvPr id="11" name="Group 10"/>
            <p:cNvGrpSpPr/>
            <p:nvPr/>
          </p:nvGrpSpPr>
          <p:grpSpPr>
            <a:xfrm>
              <a:off x="3404704" y="4558223"/>
              <a:ext cx="5382591" cy="1054902"/>
              <a:chOff x="0" y="3481176"/>
              <a:chExt cx="5382591" cy="1054902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0" y="3481176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13"/>
              <p:cNvSpPr txBox="1"/>
              <p:nvPr/>
            </p:nvSpPr>
            <p:spPr>
              <a:xfrm>
                <a:off x="1182008" y="3481176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Agiproc</a:t>
                </a:r>
                <a:r>
                  <a:rPr lang="en-US" sz="1800" kern="1200" dirty="0" smtClean="0"/>
                  <a:t> (</a:t>
                </a:r>
                <a:r>
                  <a:rPr lang="en-US" sz="1800" kern="1200" dirty="0" err="1" smtClean="0"/>
                  <a:t>Photoscan</a:t>
                </a:r>
                <a:r>
                  <a:rPr lang="en-US" sz="1800" kern="1200" dirty="0" smtClean="0"/>
                  <a:t> + Python)</a:t>
                </a:r>
                <a:endParaRPr lang="en-US" sz="18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all simulations in </a:t>
                </a:r>
                <a:r>
                  <a:rPr lang="en-US" sz="1400" kern="1200" dirty="0" err="1" smtClean="0"/>
                  <a:t>Photoscan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Output </a:t>
                </a:r>
                <a:r>
                  <a:rPr lang="en-US" sz="1400" kern="1200" dirty="0" err="1" smtClean="0"/>
                  <a:t>Pointcloud</a:t>
                </a:r>
                <a:r>
                  <a:rPr lang="en-US" sz="1400" kern="1200" dirty="0" smtClean="0"/>
                  <a:t> and other Computed Parameters</a:t>
                </a:r>
                <a:endParaRPr lang="en-US" sz="1400" kern="1200" dirty="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3510194" y="4663714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3" name="Picture 6" descr="Image result for agisoft photoscan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873" y="4731465"/>
              <a:ext cx="975161" cy="68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556191" y="208706"/>
            <a:ext cx="5405249" cy="1054902"/>
            <a:chOff x="3404704" y="1077046"/>
            <a:chExt cx="5405249" cy="1054902"/>
          </a:xfrm>
        </p:grpSpPr>
        <p:grpSp>
          <p:nvGrpSpPr>
            <p:cNvPr id="17" name="Group 16"/>
            <p:cNvGrpSpPr/>
            <p:nvPr/>
          </p:nvGrpSpPr>
          <p:grpSpPr>
            <a:xfrm>
              <a:off x="3404704" y="1077046"/>
              <a:ext cx="5382591" cy="1054902"/>
              <a:chOff x="0" y="0"/>
              <a:chExt cx="5382591" cy="1054902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0" y="0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 txBox="1"/>
              <p:nvPr/>
            </p:nvSpPr>
            <p:spPr>
              <a:xfrm>
                <a:off x="1182008" y="0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Simulation XML Files</a:t>
                </a:r>
                <a:endParaRPr lang="en-US" sz="1400" kern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510194" y="1182537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1156871"/>
              <a:ext cx="895252" cy="895252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7777234" y="1104738"/>
              <a:ext cx="1032719" cy="999517"/>
              <a:chOff x="10909949" y="288234"/>
              <a:chExt cx="1032719" cy="999517"/>
            </a:xfrm>
          </p:grpSpPr>
          <p:pic>
            <p:nvPicPr>
              <p:cNvPr id="21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556191" y="2775380"/>
            <a:ext cx="5405249" cy="1054902"/>
            <a:chOff x="3404704" y="3397831"/>
            <a:chExt cx="5405249" cy="1054902"/>
          </a:xfrm>
        </p:grpSpPr>
        <p:grpSp>
          <p:nvGrpSpPr>
            <p:cNvPr id="26" name="Group 25"/>
            <p:cNvGrpSpPr/>
            <p:nvPr/>
          </p:nvGrpSpPr>
          <p:grpSpPr>
            <a:xfrm>
              <a:off x="3404704" y="3397831"/>
              <a:ext cx="5382591" cy="1054902"/>
              <a:chOff x="0" y="2320784"/>
              <a:chExt cx="5382591" cy="1054902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0" y="2320784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10"/>
              <p:cNvSpPr txBox="1"/>
              <p:nvPr/>
            </p:nvSpPr>
            <p:spPr>
              <a:xfrm>
                <a:off x="1182008" y="2320784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</a:t>
                </a:r>
                <a:r>
                  <a:rPr lang="en-US" sz="1400" kern="1200" dirty="0" err="1" smtClean="0"/>
                  <a:t>Photoscan</a:t>
                </a:r>
                <a:r>
                  <a:rPr lang="en-US" sz="1400" kern="1200" dirty="0" smtClean="0"/>
                  <a:t> Processing XML Files</a:t>
                </a:r>
                <a:endParaRPr lang="en-US" sz="1400" kern="1200" dirty="0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3510194" y="3503321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3477921"/>
              <a:ext cx="895252" cy="895252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777234" y="3425522"/>
              <a:ext cx="1032719" cy="999517"/>
              <a:chOff x="10909949" y="288234"/>
              <a:chExt cx="1032719" cy="999517"/>
            </a:xfrm>
          </p:grpSpPr>
          <p:pic>
            <p:nvPicPr>
              <p:cNvPr id="30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556191" y="5330700"/>
            <a:ext cx="5405249" cy="1054902"/>
            <a:chOff x="3404704" y="5718616"/>
            <a:chExt cx="5405249" cy="1054902"/>
          </a:xfrm>
        </p:grpSpPr>
        <p:grpSp>
          <p:nvGrpSpPr>
            <p:cNvPr id="35" name="Group 34"/>
            <p:cNvGrpSpPr/>
            <p:nvPr/>
          </p:nvGrpSpPr>
          <p:grpSpPr>
            <a:xfrm>
              <a:off x="3404704" y="5718616"/>
              <a:ext cx="5382591" cy="1054902"/>
              <a:chOff x="0" y="4641569"/>
              <a:chExt cx="5382591" cy="105490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4641569"/>
                <a:ext cx="5382591" cy="105490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16"/>
              <p:cNvSpPr txBox="1"/>
              <p:nvPr/>
            </p:nvSpPr>
            <p:spPr>
              <a:xfrm>
                <a:off x="1182008" y="4641569"/>
                <a:ext cx="4200582" cy="10549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b="1" i="1" kern="1200" dirty="0" err="1" smtClean="0"/>
                  <a:t>Matlab</a:t>
                </a:r>
                <a:endParaRPr lang="en-US" sz="1800" b="1" i="1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Process and Analyze Data</a:t>
                </a:r>
                <a:endParaRPr lang="en-US" sz="1400" kern="1200" dirty="0"/>
              </a:p>
              <a:p>
                <a:pPr marL="114300" lvl="1" indent="-114300" algn="l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Generate Figures + Computed Equations</a:t>
                </a:r>
                <a:endParaRPr lang="en-US" sz="1400" kern="1200" dirty="0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3510194" y="5824106"/>
              <a:ext cx="1076518" cy="84392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56" b="94889" l="11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827" y="5798440"/>
              <a:ext cx="895252" cy="89525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7777234" y="5746307"/>
              <a:ext cx="1032719" cy="999517"/>
              <a:chOff x="10909949" y="288234"/>
              <a:chExt cx="1032719" cy="999517"/>
            </a:xfrm>
          </p:grpSpPr>
          <p:pic>
            <p:nvPicPr>
              <p:cNvPr id="39" name="Picture 2" descr="edit, user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3407" y="288234"/>
                <a:ext cx="785802" cy="785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0909949" y="1010752"/>
                <a:ext cx="10327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Copperplate Gothic Light" panose="020E0507020206020404" pitchFamily="34" charset="0"/>
                    <a:cs typeface="Times New Roman" panose="02020603050405020304" pitchFamily="18" charset="0"/>
                  </a:rPr>
                  <a:t>user input</a:t>
                </a:r>
                <a:endParaRPr lang="en-US" sz="1200" dirty="0">
                  <a:solidFill>
                    <a:schemeClr val="bg1"/>
                  </a:solidFill>
                  <a:latin typeface="Copperplate Gothic Light" panose="020E05070202060204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781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4CF7-3FD2-424C-BD67-175B95B8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3CB7-2880-482B-8ACC-B7422E4F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2A77-C493-4427-AAC4-624A71D4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0D02-5498-4CB0-B2F4-1DDC3991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Exploration of this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8048-9E60-4B6E-9C25-C35D1B605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92473" cy="4351338"/>
          </a:xfrm>
        </p:spPr>
        <p:txBody>
          <a:bodyPr/>
          <a:lstStyle/>
          <a:p>
            <a:r>
              <a:rPr lang="en-US" dirty="0"/>
              <a:t>Replicate plots for other bulk statistics (variance,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Compute local variance (</a:t>
            </a:r>
            <a:r>
              <a:rPr lang="en-US" dirty="0" err="1"/>
              <a:t>eg</a:t>
            </a:r>
            <a:r>
              <a:rPr lang="en-US" dirty="0"/>
              <a:t>. Fuzz in the data)</a:t>
            </a:r>
          </a:p>
          <a:p>
            <a:r>
              <a:rPr lang="en-US" dirty="0"/>
              <a:t>Effect of </a:t>
            </a:r>
            <a:r>
              <a:rPr lang="en-US" dirty="0" err="1"/>
              <a:t>Agisoft</a:t>
            </a:r>
            <a:r>
              <a:rPr lang="en-US" dirty="0"/>
              <a:t> camera EO accuracy parameter</a:t>
            </a:r>
          </a:p>
          <a:p>
            <a:r>
              <a:rPr lang="en-US" dirty="0"/>
              <a:t>Differentiate Statistics for each “Region”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AFA9E6-67CD-4E6E-9374-A1455599E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9789" r="72626" b="60878"/>
          <a:stretch/>
        </p:blipFill>
        <p:spPr>
          <a:xfrm>
            <a:off x="7035801" y="3374786"/>
            <a:ext cx="4956630" cy="348321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98D5F-F6F1-412F-B6CC-877980240A75}"/>
              </a:ext>
            </a:extLst>
          </p:cNvPr>
          <p:cNvGrpSpPr/>
          <p:nvPr/>
        </p:nvGrpSpPr>
        <p:grpSpPr>
          <a:xfrm>
            <a:off x="1744133" y="3802400"/>
            <a:ext cx="3319445" cy="2932405"/>
            <a:chOff x="2308618" y="4301067"/>
            <a:chExt cx="2754960" cy="2433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266B8D-06AD-4C81-A70F-7A5FE6F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2898" y="4301067"/>
              <a:ext cx="2360680" cy="2304503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A42192AE-87C9-407F-AED4-03F11300572B}"/>
                </a:ext>
              </a:extLst>
            </p:cNvPr>
            <p:cNvSpPr/>
            <p:nvPr/>
          </p:nvSpPr>
          <p:spPr>
            <a:xfrm>
              <a:off x="2733028" y="4330978"/>
              <a:ext cx="2305858" cy="2250119"/>
            </a:xfrm>
            <a:prstGeom prst="frame">
              <a:avLst>
                <a:gd name="adj1" fmla="val 16362"/>
              </a:avLst>
            </a:prstGeom>
            <a:solidFill>
              <a:srgbClr val="FF7979">
                <a:alpha val="4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A3E4F005-9B9C-4F3B-B009-30F954D83A82}"/>
                </a:ext>
              </a:extLst>
            </p:cNvPr>
            <p:cNvSpPr/>
            <p:nvPr/>
          </p:nvSpPr>
          <p:spPr>
            <a:xfrm>
              <a:off x="3094678" y="4690403"/>
              <a:ext cx="1571682" cy="1518662"/>
            </a:xfrm>
            <a:prstGeom prst="frame">
              <a:avLst>
                <a:gd name="adj1" fmla="val 25852"/>
              </a:avLst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CA4CC3-775E-4315-8D3D-E4ABA794E5C3}"/>
                </a:ext>
              </a:extLst>
            </p:cNvPr>
            <p:cNvSpPr/>
            <p:nvPr/>
          </p:nvSpPr>
          <p:spPr>
            <a:xfrm>
              <a:off x="3491678" y="5091332"/>
              <a:ext cx="780402" cy="73111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BAD782-4D03-42CC-B206-BB67FC952D59}"/>
                </a:ext>
              </a:extLst>
            </p:cNvPr>
            <p:cNvSpPr txBox="1"/>
            <p:nvPr/>
          </p:nvSpPr>
          <p:spPr>
            <a:xfrm>
              <a:off x="2733028" y="6502023"/>
              <a:ext cx="2305858" cy="19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Easting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14D2AA-FFAF-4A04-A529-5EC5F0FB36E4}"/>
                </a:ext>
              </a:extLst>
            </p:cNvPr>
            <p:cNvSpPr txBox="1"/>
            <p:nvPr/>
          </p:nvSpPr>
          <p:spPr>
            <a:xfrm rot="16200000">
              <a:off x="1284034" y="5346215"/>
              <a:ext cx="2246860" cy="19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Northing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32A761-9A05-4270-A895-846F1FE187E8}"/>
                </a:ext>
              </a:extLst>
            </p:cNvPr>
            <p:cNvGrpSpPr/>
            <p:nvPr/>
          </p:nvGrpSpPr>
          <p:grpSpPr>
            <a:xfrm>
              <a:off x="2708336" y="5809811"/>
              <a:ext cx="807813" cy="924994"/>
              <a:chOff x="4332370" y="1206322"/>
              <a:chExt cx="1886462" cy="216011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3456BE-F0CB-4D59-97E4-9DFB651F7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2370" y="1206322"/>
                <a:ext cx="1886462" cy="184157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F02841-0915-439C-8E9F-164DCD4BC6FB}"/>
                  </a:ext>
                </a:extLst>
              </p:cNvPr>
              <p:cNvSpPr txBox="1"/>
              <p:nvPr/>
            </p:nvSpPr>
            <p:spPr>
              <a:xfrm>
                <a:off x="4387849" y="2288320"/>
                <a:ext cx="1774995" cy="107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04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 for depth correction as a function of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Depth</a:t>
            </a:r>
          </a:p>
          <a:p>
            <a:pPr lvl="1"/>
            <a:r>
              <a:rPr lang="en-US" dirty="0"/>
              <a:t>Field of View</a:t>
            </a:r>
          </a:p>
          <a:p>
            <a:r>
              <a:rPr lang="en-US" dirty="0"/>
              <a:t>Test Equation Validity</a:t>
            </a:r>
          </a:p>
          <a:p>
            <a:pPr lvl="1"/>
            <a:r>
              <a:rPr lang="en-US" dirty="0"/>
              <a:t>More advanced simulations with less “perfect” imagery</a:t>
            </a:r>
          </a:p>
          <a:p>
            <a:pPr lvl="1"/>
            <a:r>
              <a:rPr lang="en-US" dirty="0"/>
              <a:t>Real world data</a:t>
            </a:r>
          </a:p>
        </p:txBody>
      </p:sp>
    </p:spTree>
    <p:extLst>
      <p:ext uri="{BB962C8B-B14F-4D97-AF65-F5344CB8AC3E}">
        <p14:creationId xmlns:p14="http://schemas.microsoft.com/office/powerpoint/2010/main" val="224041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Experiments?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Accuracy as a function of:</a:t>
            </a:r>
          </a:p>
          <a:p>
            <a:r>
              <a:rPr lang="en-US" dirty="0"/>
              <a:t>RTK Accuracy</a:t>
            </a:r>
          </a:p>
          <a:p>
            <a:r>
              <a:rPr lang="en-US" dirty="0"/>
              <a:t>Distribution of Above/Below Water GCPs</a:t>
            </a:r>
          </a:p>
          <a:p>
            <a:r>
              <a:rPr lang="en-US" dirty="0"/>
              <a:t>Wave Field (Period, Amplitude, Frequency Spectrum)</a:t>
            </a:r>
          </a:p>
          <a:p>
            <a:r>
              <a:rPr lang="en-US" dirty="0"/>
              <a:t>Non-Nadir Imagery</a:t>
            </a:r>
          </a:p>
          <a:p>
            <a:r>
              <a:rPr lang="en-US" dirty="0"/>
              <a:t>Variable Bathymetric Depths and Slopes</a:t>
            </a:r>
          </a:p>
          <a:p>
            <a:r>
              <a:rPr lang="en-US" dirty="0"/>
              <a:t>Overlap/</a:t>
            </a:r>
            <a:r>
              <a:rPr lang="en-US" dirty="0" err="1"/>
              <a:t>Sidelap</a:t>
            </a:r>
            <a:endParaRPr lang="en-US" dirty="0"/>
          </a:p>
          <a:p>
            <a:r>
              <a:rPr lang="en-US" dirty="0"/>
              <a:t>Bottom Texture</a:t>
            </a:r>
          </a:p>
          <a:p>
            <a:r>
              <a:rPr lang="en-US" dirty="0"/>
              <a:t>IOR Accuracy</a:t>
            </a:r>
          </a:p>
          <a:p>
            <a:r>
              <a:rPr lang="en-US" dirty="0"/>
              <a:t>Camera Nonlinear Distortion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199232"/>
            <a:ext cx="4472940" cy="25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Simulate </a:t>
            </a:r>
            <a:r>
              <a:rPr lang="en-US" dirty="0" err="1"/>
              <a:t>SfM</a:t>
            </a:r>
            <a:r>
              <a:rPr lang="en-US" dirty="0"/>
              <a:t> Refraction Induced Error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5641" y="1606550"/>
            <a:ext cx="9528313" cy="4833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642" y="5708927"/>
            <a:ext cx="9528313" cy="7309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5666378" y="2118015"/>
            <a:ext cx="4404722" cy="2000206"/>
          </a:xfrm>
          <a:prstGeom prst="triangle">
            <a:avLst/>
          </a:prstGeom>
          <a:solidFill>
            <a:srgbClr val="FBE5D6">
              <a:alpha val="40000"/>
            </a:srgb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777003" y="2117080"/>
            <a:ext cx="4404722" cy="2000206"/>
          </a:xfrm>
          <a:prstGeom prst="triangle">
            <a:avLst/>
          </a:prstGeom>
          <a:solidFill>
            <a:srgbClr val="E2F0D9">
              <a:alpha val="40000"/>
            </a:srgbClr>
          </a:solidFill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641" y="3905250"/>
            <a:ext cx="9528313" cy="18036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</a:rPr>
              <a:t>Water IOR = 1.33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3624561" y="2134213"/>
            <a:ext cx="709606" cy="322235"/>
          </a:xfrm>
          <a:prstGeom prst="triangl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7520490" y="2134212"/>
            <a:ext cx="709606" cy="322235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38825" y="5095650"/>
            <a:ext cx="222250" cy="222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38825" y="4285128"/>
            <a:ext cx="222250" cy="222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0"/>
            <a:endCxn id="10" idx="0"/>
          </p:cNvCxnSpPr>
          <p:nvPr/>
        </p:nvCxnSpPr>
        <p:spPr>
          <a:xfrm flipV="1">
            <a:off x="5949950" y="2134212"/>
            <a:ext cx="1925343" cy="2150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0"/>
            <a:endCxn id="7" idx="0"/>
          </p:cNvCxnSpPr>
          <p:nvPr/>
        </p:nvCxnSpPr>
        <p:spPr>
          <a:xfrm flipH="1" flipV="1">
            <a:off x="3979364" y="2117080"/>
            <a:ext cx="1970586" cy="2168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0"/>
          </p:cNvCxnSpPr>
          <p:nvPr/>
        </p:nvCxnSpPr>
        <p:spPr>
          <a:xfrm flipH="1">
            <a:off x="5949950" y="3905250"/>
            <a:ext cx="364328" cy="1190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1" idx="0"/>
          </p:cNvCxnSpPr>
          <p:nvPr/>
        </p:nvCxnSpPr>
        <p:spPr>
          <a:xfrm>
            <a:off x="5595147" y="3905250"/>
            <a:ext cx="354803" cy="11904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60558" y="4211587"/>
            <a:ext cx="19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Location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60558" y="5009530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13604" y="4594631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5289134" y="4394200"/>
            <a:ext cx="330615" cy="812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sosceles Triangle 75"/>
          <p:cNvSpPr/>
          <p:nvPr/>
        </p:nvSpPr>
        <p:spPr>
          <a:xfrm>
            <a:off x="7251963" y="2488016"/>
            <a:ext cx="2714579" cy="2369871"/>
          </a:xfrm>
          <a:prstGeom prst="triangle">
            <a:avLst/>
          </a:prstGeom>
          <a:solidFill>
            <a:srgbClr val="C59EE2">
              <a:alpha val="40000"/>
            </a:srgbClr>
          </a:solidFill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95641" y="1606550"/>
            <a:ext cx="9528313" cy="4833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2411034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3265801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5830102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6684869" y="2481388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7539636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8394403" y="2490740"/>
            <a:ext cx="437322" cy="381789"/>
          </a:xfrm>
          <a:prstGeom prst="triangl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9249170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10103937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1556267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5476" y="44635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476" y="225346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Altitude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476" y="552426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-depth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288519" y="2438126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5822" y="4648200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295641" y="5715275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95641" y="4648200"/>
            <a:ext cx="9528313" cy="1060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</a:rPr>
              <a:t>Water IOR = 1.33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4120568" y="2481388"/>
            <a:ext cx="437322" cy="381789"/>
          </a:xfrm>
          <a:prstGeom prst="triangl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975335" y="2474760"/>
            <a:ext cx="437322" cy="381789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/>
          <p:cNvSpPr/>
          <p:nvPr/>
        </p:nvSpPr>
        <p:spPr>
          <a:xfrm>
            <a:off x="7132854" y="512077"/>
            <a:ext cx="2884804" cy="2884804"/>
          </a:xfrm>
          <a:prstGeom prst="arc">
            <a:avLst>
              <a:gd name="adj1" fmla="val 4124564"/>
              <a:gd name="adj2" fmla="val 6429287"/>
            </a:avLst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824153" y="3014773"/>
            <a:ext cx="15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hFOV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838200" y="209694"/>
            <a:ext cx="10515600" cy="1325563"/>
          </a:xfrm>
        </p:spPr>
        <p:txBody>
          <a:bodyPr/>
          <a:lstStyle/>
          <a:p>
            <a:r>
              <a:rPr lang="en-US" dirty="0"/>
              <a:t>Simple Experiment Introducing Refraction</a:t>
            </a:r>
          </a:p>
        </p:txBody>
      </p:sp>
      <p:sp>
        <p:nvSpPr>
          <p:cNvPr id="65" name="Isosceles Triangle 64"/>
          <p:cNvSpPr/>
          <p:nvPr/>
        </p:nvSpPr>
        <p:spPr>
          <a:xfrm>
            <a:off x="3286214" y="2475695"/>
            <a:ext cx="3819580" cy="3334555"/>
          </a:xfrm>
          <a:prstGeom prst="triangle">
            <a:avLst/>
          </a:prstGeom>
          <a:solidFill>
            <a:srgbClr val="FBE5D6">
              <a:alpha val="40000"/>
            </a:srgb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2435896" y="2474760"/>
            <a:ext cx="3820651" cy="3335490"/>
          </a:xfrm>
          <a:prstGeom prst="triangle">
            <a:avLst/>
          </a:prstGeom>
          <a:solidFill>
            <a:srgbClr val="E2F0D9">
              <a:alpha val="40000"/>
            </a:srgbClr>
          </a:solidFill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5642" y="5708927"/>
            <a:ext cx="9528313" cy="7309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“Water Bucket Experiment”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83248" y="4621392"/>
            <a:ext cx="15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Overlap %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965945" y="4641849"/>
            <a:ext cx="1622108" cy="635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sosceles Triangle 75"/>
          <p:cNvSpPr/>
          <p:nvPr/>
        </p:nvSpPr>
        <p:spPr>
          <a:xfrm>
            <a:off x="7251963" y="2488016"/>
            <a:ext cx="2714579" cy="2369871"/>
          </a:xfrm>
          <a:prstGeom prst="triangle">
            <a:avLst/>
          </a:prstGeom>
          <a:solidFill>
            <a:srgbClr val="C59EE2">
              <a:alpha val="40000"/>
            </a:srgbClr>
          </a:solidFill>
          <a:ln w="190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95641" y="1606550"/>
            <a:ext cx="9528313" cy="4833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2411034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3265801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5830102" y="2474760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6684869" y="2481388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7539636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8394403" y="2490740"/>
            <a:ext cx="437322" cy="381789"/>
          </a:xfrm>
          <a:prstGeom prst="triangl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9249170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10103937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1556267" y="2488016"/>
            <a:ext cx="437322" cy="381789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5476" y="44635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476" y="225346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Altitude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476" y="552426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-depth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288519" y="2438126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5822" y="4648200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295641" y="5715275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295641" y="4648200"/>
            <a:ext cx="9528313" cy="1060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</a:rPr>
              <a:t>Water IOR = 1.33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4120568" y="2481388"/>
            <a:ext cx="437322" cy="381789"/>
          </a:xfrm>
          <a:prstGeom prst="triangl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975335" y="2474760"/>
            <a:ext cx="437322" cy="381789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/>
          <p:cNvSpPr/>
          <p:nvPr/>
        </p:nvSpPr>
        <p:spPr>
          <a:xfrm>
            <a:off x="7132854" y="512077"/>
            <a:ext cx="2884804" cy="2884804"/>
          </a:xfrm>
          <a:prstGeom prst="arc">
            <a:avLst>
              <a:gd name="adj1" fmla="val 4124564"/>
              <a:gd name="adj2" fmla="val 6429287"/>
            </a:avLst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824153" y="3014773"/>
            <a:ext cx="15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hFOV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838200" y="209694"/>
            <a:ext cx="10515600" cy="1325563"/>
          </a:xfrm>
        </p:spPr>
        <p:txBody>
          <a:bodyPr/>
          <a:lstStyle/>
          <a:p>
            <a:r>
              <a:rPr lang="en-US" dirty="0"/>
              <a:t>Overlap Percent Computed at Water Surface. Actual Overlap increases with depth</a:t>
            </a:r>
          </a:p>
        </p:txBody>
      </p:sp>
      <p:sp>
        <p:nvSpPr>
          <p:cNvPr id="65" name="Isosceles Triangle 64"/>
          <p:cNvSpPr/>
          <p:nvPr/>
        </p:nvSpPr>
        <p:spPr>
          <a:xfrm>
            <a:off x="3286214" y="2475695"/>
            <a:ext cx="3819580" cy="3334555"/>
          </a:xfrm>
          <a:prstGeom prst="triangle">
            <a:avLst/>
          </a:prstGeom>
          <a:solidFill>
            <a:srgbClr val="FBE5D6">
              <a:alpha val="40000"/>
            </a:srgb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2435896" y="2474760"/>
            <a:ext cx="3820651" cy="3335490"/>
          </a:xfrm>
          <a:prstGeom prst="triangle">
            <a:avLst/>
          </a:prstGeom>
          <a:solidFill>
            <a:srgbClr val="E2F0D9">
              <a:alpha val="40000"/>
            </a:srgbClr>
          </a:solidFill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5642" y="5708927"/>
            <a:ext cx="9528313" cy="7309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“Water Bucket Experiment”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83248" y="4621392"/>
            <a:ext cx="15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Overlap %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965945" y="4641849"/>
            <a:ext cx="1622108" cy="635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353227" y="5716719"/>
            <a:ext cx="28253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054472" y="5382944"/>
            <a:ext cx="344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“actual” Overlap % ( not used)</a:t>
            </a:r>
          </a:p>
        </p:txBody>
      </p:sp>
    </p:spTree>
    <p:extLst>
      <p:ext uri="{BB962C8B-B14F-4D97-AF65-F5344CB8AC3E}">
        <p14:creationId xmlns:p14="http://schemas.microsoft.com/office/powerpoint/2010/main" val="46991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295641" y="1606550"/>
            <a:ext cx="9528313" cy="4833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5642" y="5708927"/>
            <a:ext cx="9528313" cy="7309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“Water Bucket Experiment”</a:t>
            </a:r>
          </a:p>
        </p:txBody>
      </p:sp>
      <p:sp>
        <p:nvSpPr>
          <p:cNvPr id="6" name="Isosceles Triangle 5"/>
          <p:cNvSpPr/>
          <p:nvPr/>
        </p:nvSpPr>
        <p:spPr>
          <a:xfrm>
            <a:off x="1841823" y="2474761"/>
            <a:ext cx="437322" cy="223712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3265801" y="2474761"/>
            <a:ext cx="437322" cy="223712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7727617" y="2474761"/>
            <a:ext cx="437322" cy="223712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9282494" y="2488017"/>
            <a:ext cx="437322" cy="223712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5476" y="44635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476" y="225346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Altitude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476" y="5524261"/>
            <a:ext cx="11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-depth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288519" y="2438126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5822" y="4648200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295641" y="5715275"/>
            <a:ext cx="953543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Isosceles Triangle 64"/>
          <p:cNvSpPr/>
          <p:nvPr/>
        </p:nvSpPr>
        <p:spPr>
          <a:xfrm>
            <a:off x="4104800" y="2463374"/>
            <a:ext cx="4394851" cy="2248186"/>
          </a:xfrm>
          <a:prstGeom prst="triangle">
            <a:avLst/>
          </a:prstGeom>
          <a:solidFill>
            <a:srgbClr val="FBE5D6">
              <a:alpha val="40000"/>
            </a:srgb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2722683" y="2462439"/>
            <a:ext cx="4394851" cy="2248186"/>
          </a:xfrm>
          <a:prstGeom prst="triangle">
            <a:avLst/>
          </a:prstGeom>
          <a:solidFill>
            <a:srgbClr val="E2F0D9">
              <a:alpha val="40000"/>
            </a:srgbClr>
          </a:solidFill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641" y="4648200"/>
            <a:ext cx="9528313" cy="1060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2060"/>
                </a:solidFill>
              </a:rPr>
              <a:t>Water IOR = 1.33</a:t>
            </a:r>
          </a:p>
        </p:txBody>
      </p:sp>
      <p:sp>
        <p:nvSpPr>
          <p:cNvPr id="25" name="Isosceles Triangle 24"/>
          <p:cNvSpPr/>
          <p:nvPr/>
        </p:nvSpPr>
        <p:spPr>
          <a:xfrm>
            <a:off x="4702405" y="2481389"/>
            <a:ext cx="437322" cy="223712"/>
          </a:xfrm>
          <a:prstGeom prst="triangl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798243" y="4621392"/>
            <a:ext cx="157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Overlap %</a:t>
            </a:r>
          </a:p>
        </p:txBody>
      </p:sp>
      <p:sp>
        <p:nvSpPr>
          <p:cNvPr id="35" name="Isosceles Triangle 34"/>
          <p:cNvSpPr/>
          <p:nvPr/>
        </p:nvSpPr>
        <p:spPr>
          <a:xfrm>
            <a:off x="6084522" y="2474761"/>
            <a:ext cx="437322" cy="223712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4169145" y="4615042"/>
            <a:ext cx="2828394" cy="3315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209694"/>
            <a:ext cx="10515600" cy="1325563"/>
          </a:xfrm>
        </p:spPr>
        <p:txBody>
          <a:bodyPr/>
          <a:lstStyle/>
          <a:p>
            <a:r>
              <a:rPr lang="en-US" dirty="0"/>
              <a:t>Wider </a:t>
            </a:r>
            <a:r>
              <a:rPr lang="en-US" dirty="0" err="1" smtClean="0"/>
              <a:t>hFOV</a:t>
            </a:r>
            <a:r>
              <a:rPr lang="en-US" dirty="0" smtClean="0"/>
              <a:t> </a:t>
            </a:r>
            <a:r>
              <a:rPr lang="en-US" dirty="0"/>
              <a:t>means camera positions must be more spread out to maintain overlap %</a:t>
            </a:r>
          </a:p>
        </p:txBody>
      </p:sp>
    </p:spTree>
    <p:extLst>
      <p:ext uri="{BB962C8B-B14F-4D97-AF65-F5344CB8AC3E}">
        <p14:creationId xmlns:p14="http://schemas.microsoft.com/office/powerpoint/2010/main" val="347004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on Seafloor is also scaled to ensure consistent texture between experiments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E8E9D-58A0-458C-A53A-837BFA49595A}"/>
              </a:ext>
            </a:extLst>
          </p:cNvPr>
          <p:cNvGrpSpPr/>
          <p:nvPr/>
        </p:nvGrpSpPr>
        <p:grpSpPr>
          <a:xfrm>
            <a:off x="75476" y="1606550"/>
            <a:ext cx="10765781" cy="4845459"/>
            <a:chOff x="75476" y="1606550"/>
            <a:chExt cx="10765781" cy="4845459"/>
          </a:xfrm>
        </p:grpSpPr>
        <p:sp>
          <p:nvSpPr>
            <p:cNvPr id="4" name="Rectangle 3"/>
            <p:cNvSpPr/>
            <p:nvPr/>
          </p:nvSpPr>
          <p:spPr>
            <a:xfrm>
              <a:off x="1295641" y="1606550"/>
              <a:ext cx="9528313" cy="483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05821" y="5721083"/>
              <a:ext cx="9518133" cy="7309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spc="1600" dirty="0">
                  <a:solidFill>
                    <a:sysClr val="windowText" lastClr="000000"/>
                  </a:solidFill>
                </a:rPr>
                <a:t>WaterBucketExperiment</a:t>
              </a:r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1841823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265801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7727617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9282494" y="2488017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476" y="446353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= 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476" y="2253460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= Altitude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476" y="5524261"/>
              <a:ext cx="1140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 = -depth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288519" y="2438126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05822" y="4648200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95641" y="5715275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>
            <a:xfrm>
              <a:off x="4104800" y="2463374"/>
              <a:ext cx="4394851" cy="2248186"/>
            </a:xfrm>
            <a:prstGeom prst="triangle">
              <a:avLst/>
            </a:prstGeom>
            <a:solidFill>
              <a:srgbClr val="FBE5D6">
                <a:alpha val="4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722683" y="2462439"/>
              <a:ext cx="4394851" cy="2248186"/>
            </a:xfrm>
            <a:prstGeom prst="triangle">
              <a:avLst/>
            </a:prstGeom>
            <a:solidFill>
              <a:srgbClr val="E2F0D9">
                <a:alpha val="40000"/>
              </a:srgbClr>
            </a:solidFill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95641" y="4648200"/>
              <a:ext cx="9528313" cy="10607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2060"/>
                  </a:solidFill>
                </a:rPr>
                <a:t>Water IOR = 1.33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4702405" y="2481389"/>
              <a:ext cx="437322" cy="223712"/>
            </a:xfrm>
            <a:prstGeom prst="triangl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6084522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8243" y="4621392"/>
              <a:ext cx="157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Overlap %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169145" y="4615042"/>
              <a:ext cx="2828394" cy="3315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2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this experiment with flat water, absolute altitude does not change 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0E8E9D-58A0-458C-A53A-837BFA49595A}"/>
              </a:ext>
            </a:extLst>
          </p:cNvPr>
          <p:cNvGrpSpPr/>
          <p:nvPr/>
        </p:nvGrpSpPr>
        <p:grpSpPr>
          <a:xfrm>
            <a:off x="488823" y="2668483"/>
            <a:ext cx="5453696" cy="2766292"/>
            <a:chOff x="1288519" y="1606550"/>
            <a:chExt cx="9552738" cy="4845459"/>
          </a:xfrm>
        </p:grpSpPr>
        <p:sp>
          <p:nvSpPr>
            <p:cNvPr id="4" name="Rectangle 3"/>
            <p:cNvSpPr/>
            <p:nvPr/>
          </p:nvSpPr>
          <p:spPr>
            <a:xfrm>
              <a:off x="1295641" y="1606550"/>
              <a:ext cx="9528313" cy="483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05821" y="5721083"/>
              <a:ext cx="9518133" cy="7309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spc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1841823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3265801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7727617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9282494" y="2488017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288519" y="2438126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05822" y="4648200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95641" y="5715275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>
            <a:xfrm>
              <a:off x="4104800" y="2463374"/>
              <a:ext cx="4394851" cy="2248186"/>
            </a:xfrm>
            <a:prstGeom prst="triangle">
              <a:avLst/>
            </a:prstGeom>
            <a:solidFill>
              <a:srgbClr val="FBE5D6">
                <a:alpha val="4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722683" y="2462439"/>
              <a:ext cx="4394851" cy="2248186"/>
            </a:xfrm>
            <a:prstGeom prst="triangle">
              <a:avLst/>
            </a:prstGeom>
            <a:solidFill>
              <a:srgbClr val="E2F0D9">
                <a:alpha val="40000"/>
              </a:srgbClr>
            </a:solidFill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95641" y="4648200"/>
              <a:ext cx="9528313" cy="10607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4702405" y="2481389"/>
              <a:ext cx="437322" cy="223712"/>
            </a:xfrm>
            <a:prstGeom prst="triangl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6084522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E10996-0129-4237-8C11-E32FB138B59B}"/>
              </a:ext>
            </a:extLst>
          </p:cNvPr>
          <p:cNvGrpSpPr/>
          <p:nvPr/>
        </p:nvGrpSpPr>
        <p:grpSpPr>
          <a:xfrm>
            <a:off x="8619065" y="3368688"/>
            <a:ext cx="2639955" cy="1339071"/>
            <a:chOff x="1288519" y="1606550"/>
            <a:chExt cx="9552738" cy="484545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8DE4B0-8314-4271-9C25-EEF7E70CC648}"/>
                </a:ext>
              </a:extLst>
            </p:cNvPr>
            <p:cNvSpPr/>
            <p:nvPr/>
          </p:nvSpPr>
          <p:spPr>
            <a:xfrm>
              <a:off x="1295641" y="1606550"/>
              <a:ext cx="9528313" cy="4833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5D6099-6540-47A4-BB8F-FFAE74E37FB1}"/>
                </a:ext>
              </a:extLst>
            </p:cNvPr>
            <p:cNvSpPr/>
            <p:nvPr/>
          </p:nvSpPr>
          <p:spPr>
            <a:xfrm>
              <a:off x="1305821" y="5721083"/>
              <a:ext cx="9518133" cy="7309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spc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CD589CB-31F7-41F4-A211-DD8013FE79FE}"/>
                </a:ext>
              </a:extLst>
            </p:cNvPr>
            <p:cNvSpPr/>
            <p:nvPr/>
          </p:nvSpPr>
          <p:spPr>
            <a:xfrm>
              <a:off x="1841823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3B597A2-DFEE-4A10-A5CA-DB29EA959D69}"/>
                </a:ext>
              </a:extLst>
            </p:cNvPr>
            <p:cNvSpPr/>
            <p:nvPr/>
          </p:nvSpPr>
          <p:spPr>
            <a:xfrm>
              <a:off x="3265801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B36E7381-E510-4780-87C4-FC8F40AB3A59}"/>
                </a:ext>
              </a:extLst>
            </p:cNvPr>
            <p:cNvSpPr/>
            <p:nvPr/>
          </p:nvSpPr>
          <p:spPr>
            <a:xfrm>
              <a:off x="7727617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686006-C87F-4FC5-8FD3-A1387CF33163}"/>
                </a:ext>
              </a:extLst>
            </p:cNvPr>
            <p:cNvSpPr/>
            <p:nvPr/>
          </p:nvSpPr>
          <p:spPr>
            <a:xfrm>
              <a:off x="9282494" y="2488017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846722-44A2-4EFD-ADB3-D661A3B0F437}"/>
                </a:ext>
              </a:extLst>
            </p:cNvPr>
            <p:cNvCxnSpPr/>
            <p:nvPr/>
          </p:nvCxnSpPr>
          <p:spPr>
            <a:xfrm>
              <a:off x="1288519" y="2438126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0D45B5-5646-4D7E-92A1-E1526D507B5E}"/>
                </a:ext>
              </a:extLst>
            </p:cNvPr>
            <p:cNvCxnSpPr/>
            <p:nvPr/>
          </p:nvCxnSpPr>
          <p:spPr>
            <a:xfrm>
              <a:off x="1305822" y="4648200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4966DD-70A6-4CA1-96A1-F191E927AB42}"/>
                </a:ext>
              </a:extLst>
            </p:cNvPr>
            <p:cNvCxnSpPr/>
            <p:nvPr/>
          </p:nvCxnSpPr>
          <p:spPr>
            <a:xfrm>
              <a:off x="1295641" y="5715275"/>
              <a:ext cx="9535435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6C2E58-9100-4487-A154-A6784358F036}"/>
                </a:ext>
              </a:extLst>
            </p:cNvPr>
            <p:cNvSpPr/>
            <p:nvPr/>
          </p:nvSpPr>
          <p:spPr>
            <a:xfrm>
              <a:off x="4104800" y="2463374"/>
              <a:ext cx="4394851" cy="2248186"/>
            </a:xfrm>
            <a:prstGeom prst="triangle">
              <a:avLst/>
            </a:prstGeom>
            <a:solidFill>
              <a:srgbClr val="FBE5D6">
                <a:alpha val="40000"/>
              </a:srgbClr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218AA3C-5A1F-47DA-A836-0D12B988EDF5}"/>
                </a:ext>
              </a:extLst>
            </p:cNvPr>
            <p:cNvSpPr/>
            <p:nvPr/>
          </p:nvSpPr>
          <p:spPr>
            <a:xfrm>
              <a:off x="2722683" y="2462439"/>
              <a:ext cx="4394851" cy="2248186"/>
            </a:xfrm>
            <a:prstGeom prst="triangle">
              <a:avLst/>
            </a:prstGeom>
            <a:solidFill>
              <a:srgbClr val="E2F0D9">
                <a:alpha val="40000"/>
              </a:srgbClr>
            </a:solidFill>
            <a:ln w="381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A7A8DE-C7F9-48C6-9986-5458CF307C58}"/>
                </a:ext>
              </a:extLst>
            </p:cNvPr>
            <p:cNvSpPr/>
            <p:nvPr/>
          </p:nvSpPr>
          <p:spPr>
            <a:xfrm>
              <a:off x="1295641" y="4648200"/>
              <a:ext cx="9528313" cy="10607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6616BB92-F407-42F6-B0EA-1AC0F30222A9}"/>
                </a:ext>
              </a:extLst>
            </p:cNvPr>
            <p:cNvSpPr/>
            <p:nvPr/>
          </p:nvSpPr>
          <p:spPr>
            <a:xfrm>
              <a:off x="4702405" y="2481389"/>
              <a:ext cx="437322" cy="223712"/>
            </a:xfrm>
            <a:prstGeom prst="triangl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BC355C6-AB71-41D7-87A1-E1344F5DA0DE}"/>
                </a:ext>
              </a:extLst>
            </p:cNvPr>
            <p:cNvSpPr/>
            <p:nvPr/>
          </p:nvSpPr>
          <p:spPr>
            <a:xfrm>
              <a:off x="6084522" y="2474761"/>
              <a:ext cx="437322" cy="223712"/>
            </a:xfrm>
            <a:prstGeom prst="triangl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A4EF9A12-F119-4A52-B406-6F1BB389B39F}"/>
              </a:ext>
            </a:extLst>
          </p:cNvPr>
          <p:cNvSpPr txBox="1">
            <a:spLocks/>
          </p:cNvSpPr>
          <p:nvPr/>
        </p:nvSpPr>
        <p:spPr>
          <a:xfrm>
            <a:off x="6788389" y="3577213"/>
            <a:ext cx="757890" cy="918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=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A4F830A-1D48-4E2D-892E-554AF5FE95ED}"/>
              </a:ext>
            </a:extLst>
          </p:cNvPr>
          <p:cNvSpPr txBox="1">
            <a:spLocks/>
          </p:cNvSpPr>
          <p:nvPr/>
        </p:nvSpPr>
        <p:spPr>
          <a:xfrm>
            <a:off x="674841" y="55695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*This will change if surface waves are added</a:t>
            </a:r>
          </a:p>
        </p:txBody>
      </p:sp>
    </p:spTree>
    <p:extLst>
      <p:ext uri="{BB962C8B-B14F-4D97-AF65-F5344CB8AC3E}">
        <p14:creationId xmlns:p14="http://schemas.microsoft.com/office/powerpoint/2010/main" val="129524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Fishtank</a:t>
            </a:r>
            <a:r>
              <a:rPr lang="en-US" dirty="0"/>
              <a:t> Experiment	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Buck Island Texture with Random RGB Noise</a:t>
            </a:r>
          </a:p>
          <a:p>
            <a:r>
              <a:rPr lang="en-US" dirty="0"/>
              <a:t>121 Images</a:t>
            </a:r>
          </a:p>
          <a:p>
            <a:pPr lvl="1"/>
            <a:r>
              <a:rPr lang="en-US" dirty="0"/>
              <a:t>Flight Lines: 11 x 11 </a:t>
            </a:r>
          </a:p>
          <a:p>
            <a:pPr lvl="1"/>
            <a:r>
              <a:rPr lang="en-US" dirty="0"/>
              <a:t>2000 x 2000 pix</a:t>
            </a:r>
          </a:p>
          <a:p>
            <a:pPr lvl="1"/>
            <a:r>
              <a:rPr lang="en-US" dirty="0"/>
              <a:t>No Nonlinear Distortion</a:t>
            </a:r>
          </a:p>
          <a:p>
            <a:pPr lvl="1"/>
            <a:r>
              <a:rPr lang="en-US" dirty="0"/>
              <a:t>Perfect nadir and uniformly spaced EO</a:t>
            </a:r>
          </a:p>
          <a:p>
            <a:r>
              <a:rPr lang="en-US" dirty="0"/>
              <a:t>80% Overlap/</a:t>
            </a:r>
            <a:r>
              <a:rPr lang="en-US" dirty="0" err="1"/>
              <a:t>Sidelap</a:t>
            </a:r>
            <a:r>
              <a:rPr lang="en-US" dirty="0"/>
              <a:t> (at water surface)</a:t>
            </a:r>
          </a:p>
          <a:p>
            <a:r>
              <a:rPr lang="en-US" dirty="0"/>
              <a:t>100% Transparent water</a:t>
            </a:r>
          </a:p>
          <a:p>
            <a:r>
              <a:rPr lang="en-US" dirty="0"/>
              <a:t>No Specular Reflections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910" y="2359025"/>
            <a:ext cx="4240628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557</Words>
  <Application>Microsoft Office PowerPoint</Application>
  <PresentationFormat>Widescreen</PresentationFormat>
  <Paragraphs>132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Copperplate Gothic Light</vt:lpstr>
      <vt:lpstr>Times New Roman</vt:lpstr>
      <vt:lpstr>Office Theme</vt:lpstr>
      <vt:lpstr> Refraction Simulations</vt:lpstr>
      <vt:lpstr>Processing Workflow</vt:lpstr>
      <vt:lpstr>Goal: Simulate SfM Refraction Induced Error</vt:lpstr>
      <vt:lpstr>Simple Experiment Introducing Refraction</vt:lpstr>
      <vt:lpstr>Overlap Percent Computed at Water Surface. Actual Overlap increases with depth</vt:lpstr>
      <vt:lpstr>Wider hFOV means camera positions must be more spread out to maintain overlap %</vt:lpstr>
      <vt:lpstr>Texture on Seafloor is also scaled to ensure consistent texture between experiments</vt:lpstr>
      <vt:lpstr>For this experiment with flat water, absolute altitude does not change results</vt:lpstr>
      <vt:lpstr>Fishtank Experiment  Simulations</vt:lpstr>
      <vt:lpstr>Pointcloud accuracy is broken into 3 regions </vt:lpstr>
      <vt:lpstr>Water Bucket Experiment Simulations (121)</vt:lpstr>
      <vt:lpstr>Pointcloud For Each Simulation is Processed in Matlab (Region B Used)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Exploration of this Experiment</vt:lpstr>
      <vt:lpstr>Future Work</vt:lpstr>
      <vt:lpstr>Future Experiments?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Slocum, Richard Kevin - ONID</dc:creator>
  <cp:lastModifiedBy>Slocum, Richard Kevin - ONID</cp:lastModifiedBy>
  <cp:revision>25</cp:revision>
  <dcterms:created xsi:type="dcterms:W3CDTF">2017-09-11T19:48:25Z</dcterms:created>
  <dcterms:modified xsi:type="dcterms:W3CDTF">2017-09-17T22:32:57Z</dcterms:modified>
</cp:coreProperties>
</file>